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46"/>
  </p:normalViewPr>
  <p:slideViewPr>
    <p:cSldViewPr snapToGrid="0" snapToObjects="1">
      <p:cViewPr>
        <p:scale>
          <a:sx n="84" d="100"/>
          <a:sy n="84" d="100"/>
        </p:scale>
        <p:origin x="110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6D9A8-E870-9D48-A281-7ED38A72FD3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4CD8B-F65E-2B4D-B0CE-49202EA36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Explore</a:t>
            </a:r>
            <a:r>
              <a:rPr lang="en-US" baseline="0" dirty="0" smtClean="0"/>
              <a:t> the Data  clean up the data,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4CD8B-F65E-2B4D-B0CE-49202EA36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10/24/17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35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Capstone </a:t>
            </a:r>
            <a:br>
              <a:rPr lang="en-US" sz="5400" b="1" dirty="0" smtClean="0"/>
            </a:br>
            <a:r>
              <a:rPr lang="en-US" sz="5400" b="1" dirty="0" smtClean="0"/>
              <a:t>Project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855040"/>
            <a:ext cx="3793678" cy="103776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Yuran Pan</a:t>
            </a:r>
            <a:endParaRPr lang="en-US" sz="2800" i="1" dirty="0"/>
          </a:p>
        </p:txBody>
      </p:sp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33"/>
    </mc:Choice>
    <mc:Fallback>
      <p:transition spd="slow" advTm="3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90" y="1513471"/>
            <a:ext cx="4319009" cy="4163649"/>
          </a:xfrm>
        </p:spPr>
      </p:pic>
      <p:sp>
        <p:nvSpPr>
          <p:cNvPr id="6" name="TextBox 5"/>
          <p:cNvSpPr txBox="1"/>
          <p:nvPr/>
        </p:nvSpPr>
        <p:spPr>
          <a:xfrm>
            <a:off x="0" y="1709170"/>
            <a:ext cx="3444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 distribution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age distribution between 26-36 is more likely to travel in general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Likewise, people between 26-36 has the highest conversion rate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Even the they are less likely to travel than 15-25 age group, people between 59-69 have relatively high conversion rate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07" y="1513472"/>
            <a:ext cx="3888264" cy="3916074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83"/>
    </mc:Choice>
    <mc:Fallback>
      <p:transition spd="slow" advTm="15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7" y="2286000"/>
            <a:ext cx="4114468" cy="3651250"/>
          </a:xfrm>
        </p:spPr>
      </p:pic>
      <p:sp>
        <p:nvSpPr>
          <p:cNvPr id="5" name="TextBox 4"/>
          <p:cNvSpPr txBox="1"/>
          <p:nvPr/>
        </p:nvSpPr>
        <p:spPr>
          <a:xfrm>
            <a:off x="111232" y="2128736"/>
            <a:ext cx="43622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Gender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 significant difference between country destination for female and male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While, 6%-8% more female than male book a trip with with Airbnb, there’s no significance in conversion rate between female and male(41.5% vs 41.77%)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97" y="2438400"/>
            <a:ext cx="1678885" cy="1409309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3"/>
    </mc:Choice>
    <mc:Fallback>
      <p:transition spd="slow" advTm="2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1409664"/>
            <a:ext cx="5074920" cy="4985626"/>
          </a:xfrm>
        </p:spPr>
      </p:pic>
      <p:sp>
        <p:nvSpPr>
          <p:cNvPr id="5" name="TextBox 4"/>
          <p:cNvSpPr txBox="1"/>
          <p:nvPr/>
        </p:nvSpPr>
        <p:spPr>
          <a:xfrm>
            <a:off x="7578845" y="3074640"/>
            <a:ext cx="3080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Seasonality pattern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People tend to book a trip to US the least In Q2, the most in Q4 of a given year</a:t>
            </a:r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12"/>
    </mc:Choice>
    <mc:Fallback>
      <p:transition spd="slow" advTm="9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19" y="609600"/>
            <a:ext cx="8596668" cy="13208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95" y="1300480"/>
            <a:ext cx="4717285" cy="4912861"/>
          </a:xfrm>
        </p:spPr>
      </p:pic>
      <p:sp>
        <p:nvSpPr>
          <p:cNvPr id="7" name="TextBox 6"/>
          <p:cNvSpPr txBox="1"/>
          <p:nvPr/>
        </p:nvSpPr>
        <p:spPr>
          <a:xfrm>
            <a:off x="6555420" y="3286760"/>
            <a:ext cx="3935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Device Type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People who use Desktop have a higher conversion rate than people who use phone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Bigger screen to share the pictures with family and tour mates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9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61"/>
    </mc:Choice>
    <mc:Fallback>
      <p:transition spd="slow" advTm="7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063" y="284871"/>
            <a:ext cx="8596668" cy="13208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" y="1097671"/>
            <a:ext cx="5107243" cy="3573976"/>
          </a:xfrm>
        </p:spPr>
      </p:pic>
      <p:sp>
        <p:nvSpPr>
          <p:cNvPr id="5" name="TextBox 4"/>
          <p:cNvSpPr txBox="1"/>
          <p:nvPr/>
        </p:nvSpPr>
        <p:spPr>
          <a:xfrm>
            <a:off x="0" y="4788095"/>
            <a:ext cx="5475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Signup Method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Among the 4 signup methods, Web and </a:t>
            </a:r>
            <a:r>
              <a:rPr lang="en-US" dirty="0" err="1" smtClean="0"/>
              <a:t>Moweb</a:t>
            </a:r>
            <a:r>
              <a:rPr lang="en-US" dirty="0" smtClean="0"/>
              <a:t> have more people that fall in</a:t>
            </a:r>
            <a:r>
              <a:rPr lang="en-US" altLang="zh-CN" dirty="0" smtClean="0"/>
              <a:t>to</a:t>
            </a:r>
            <a:r>
              <a:rPr lang="en-US" dirty="0" smtClean="0"/>
              <a:t> same day booking and 2-7 days waiting period. Conversion follows the same pattern as lag time. So the more time people have waited, the less likely they will book the trip with Airbnb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7" y="1097671"/>
            <a:ext cx="3719079" cy="5155809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99"/>
    </mc:Choice>
    <mc:Fallback>
      <p:transition spd="slow" advTm="53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5" y="1348703"/>
            <a:ext cx="4512909" cy="4946086"/>
          </a:xfrm>
        </p:spPr>
      </p:pic>
      <p:sp>
        <p:nvSpPr>
          <p:cNvPr id="5" name="TextBox 4"/>
          <p:cNvSpPr txBox="1"/>
          <p:nvPr/>
        </p:nvSpPr>
        <p:spPr>
          <a:xfrm>
            <a:off x="5807612" y="3123422"/>
            <a:ext cx="3826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Craigslist has the highest conversion rate despite low share among affiliate providers. Increase budget on putting ads on </a:t>
            </a:r>
            <a:r>
              <a:rPr lang="en-US" dirty="0" err="1" smtClean="0"/>
              <a:t>Craiglist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52"/>
    </mc:Choice>
    <mc:Fallback>
      <p:transition spd="slow" advTm="39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5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3"/>
    </mc:Choice>
    <mc:Fallback>
      <p:transition spd="slow" advTm="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r>
              <a:rPr lang="en-US" altLang="zh-CN" dirty="0" smtClean="0"/>
              <a:t>16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fields,</a:t>
            </a:r>
            <a:r>
              <a:rPr lang="zh-CN" altLang="en-US" dirty="0" smtClean="0"/>
              <a:t> </a:t>
            </a:r>
            <a:r>
              <a:rPr lang="en-US" altLang="zh-CN" dirty="0" smtClean="0"/>
              <a:t>213451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</a:t>
            </a:r>
          </a:p>
          <a:p>
            <a:r>
              <a:rPr lang="en-US" altLang="zh-CN" dirty="0" smtClean="0"/>
              <a:t>87990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Country</a:t>
            </a:r>
            <a:r>
              <a:rPr lang="zh-CN" altLang="en-US" dirty="0"/>
              <a:t> </a:t>
            </a:r>
            <a:r>
              <a:rPr lang="en-US" altLang="zh-CN" dirty="0"/>
              <a:t>Destination</a:t>
            </a:r>
          </a:p>
          <a:p>
            <a:pPr lvl="1"/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58%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smtClean="0"/>
              <a:t>NDF</a:t>
            </a:r>
          </a:p>
          <a:p>
            <a:r>
              <a:rPr lang="en-US" altLang="zh-CN" dirty="0" smtClean="0"/>
              <a:t>Lot’s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unknown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gender</a:t>
            </a:r>
          </a:p>
          <a:p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1"/>
    </mc:Choice>
    <mc:Fallback>
      <p:transition spd="slow" advTm="40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745827"/>
            <a:ext cx="9194799" cy="3880773"/>
          </a:xfrm>
        </p:spPr>
        <p:txBody>
          <a:bodyPr/>
          <a:lstStyle/>
          <a:p>
            <a:r>
              <a:rPr lang="en-US" altLang="zh-CN" dirty="0" smtClean="0"/>
              <a:t>Country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Destination</a:t>
            </a:r>
          </a:p>
          <a:p>
            <a:pPr lvl="1"/>
            <a:r>
              <a:rPr lang="en-US" altLang="zh-CN" dirty="0" smtClean="0"/>
              <a:t>Majority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NDF,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destination</a:t>
            </a:r>
          </a:p>
          <a:p>
            <a:pPr lvl="1"/>
            <a:r>
              <a:rPr lang="en-US" altLang="zh-CN" dirty="0" smtClean="0"/>
              <a:t>Re-group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destination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NDF,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982176"/>
            <a:ext cx="3704167" cy="3875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34" y="2982176"/>
            <a:ext cx="3785166" cy="3875824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06"/>
    </mc:Choice>
    <mc:Fallback>
      <p:transition spd="slow" advTm="54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Gender</a:t>
            </a:r>
          </a:p>
          <a:p>
            <a:pPr lvl="1"/>
            <a:r>
              <a:rPr lang="en-US" altLang="zh-CN" dirty="0" smtClean="0"/>
              <a:t>44.8%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unknown</a:t>
            </a:r>
          </a:p>
          <a:p>
            <a:pPr lvl="1"/>
            <a:r>
              <a:rPr lang="en-US" altLang="zh-CN" dirty="0" smtClean="0"/>
              <a:t>Assign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unknown-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country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NDF:</a:t>
            </a:r>
            <a:r>
              <a:rPr lang="zh-CN" altLang="en-US" dirty="0" smtClean="0"/>
              <a:t> </a:t>
            </a:r>
            <a:r>
              <a:rPr lang="en-US" altLang="zh-CN" dirty="0" smtClean="0"/>
              <a:t>67050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57387</a:t>
            </a:r>
            <a:r>
              <a:rPr lang="zh-CN" altLang="en-US" dirty="0" smtClean="0"/>
              <a:t> </a:t>
            </a:r>
            <a:r>
              <a:rPr lang="en-US" altLang="zh-CN" dirty="0" smtClean="0"/>
              <a:t>male,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106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</a:p>
          <a:p>
            <a:pPr lvl="2"/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US:</a:t>
            </a:r>
            <a:r>
              <a:rPr lang="zh-CN" altLang="en-US" dirty="0" smtClean="0"/>
              <a:t> </a:t>
            </a:r>
            <a:r>
              <a:rPr lang="en-US" altLang="zh-CN" dirty="0" smtClean="0"/>
              <a:t>33553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28707</a:t>
            </a:r>
            <a:r>
              <a:rPr lang="zh-CN" altLang="en-US" dirty="0" smtClean="0"/>
              <a:t> </a:t>
            </a:r>
            <a:r>
              <a:rPr lang="en-US" altLang="zh-CN" dirty="0" smtClean="0"/>
              <a:t>male, 116 other</a:t>
            </a:r>
          </a:p>
          <a:p>
            <a:pPr lvl="2"/>
            <a:r>
              <a:rPr lang="en-US" dirty="0" smtClean="0"/>
              <a:t>With country to outside US: 14021 female, 12451 male, 60 other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6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3"/>
    </mc:Choice>
    <mc:Fallback>
      <p:transition spd="slow" advTm="2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60" y="1716258"/>
            <a:ext cx="3599245" cy="17783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Most of people speak English</a:t>
            </a:r>
          </a:p>
          <a:p>
            <a:pPr lvl="1"/>
            <a:r>
              <a:rPr lang="en-US" dirty="0" smtClean="0"/>
              <a:t>Re-group the field into </a:t>
            </a:r>
            <a:r>
              <a:rPr lang="en-US" dirty="0"/>
              <a:t>E</a:t>
            </a:r>
            <a:r>
              <a:rPr lang="en-US" dirty="0" smtClean="0"/>
              <a:t>nglish or non-English and name it Lang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02" y="1716258"/>
            <a:ext cx="4583878" cy="479630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66"/>
    </mc:Choice>
    <mc:Fallback>
      <p:transition spd="slow" advTm="2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5" y="1386866"/>
            <a:ext cx="8596668" cy="3880773"/>
          </a:xfrm>
        </p:spPr>
        <p:txBody>
          <a:bodyPr/>
          <a:lstStyle/>
          <a:p>
            <a:r>
              <a:rPr lang="en-US" dirty="0" smtClean="0"/>
              <a:t>Affiliate Provider</a:t>
            </a:r>
          </a:p>
          <a:p>
            <a:pPr lvl="1"/>
            <a:r>
              <a:rPr lang="en-US" dirty="0" smtClean="0"/>
              <a:t>Retain the top 5 affiliate providers and group the rest into ‘others’</a:t>
            </a:r>
          </a:p>
          <a:p>
            <a:pPr lvl="1"/>
            <a:r>
              <a:rPr lang="en-US" dirty="0" smtClean="0"/>
              <a:t>Name the field </a:t>
            </a:r>
            <a:r>
              <a:rPr lang="en-US" dirty="0" err="1" smtClean="0"/>
              <a:t>affiliate_prov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2" y="2707666"/>
            <a:ext cx="3739805" cy="3913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91" y="2707666"/>
            <a:ext cx="3911648" cy="3913113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5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8"/>
    </mc:Choice>
    <mc:Fallback>
      <p:transition spd="slow" advTm="2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85" y="2062114"/>
            <a:ext cx="8596668" cy="3880773"/>
          </a:xfrm>
        </p:spPr>
        <p:txBody>
          <a:bodyPr/>
          <a:lstStyle/>
          <a:p>
            <a:r>
              <a:rPr lang="en-US" dirty="0" smtClean="0"/>
              <a:t>Age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ax </a:t>
            </a:r>
            <a:r>
              <a:rPr lang="en-US" dirty="0"/>
              <a:t>age of 2014 and min age of 1 is </a:t>
            </a:r>
            <a:r>
              <a:rPr lang="en-US" dirty="0" smtClean="0"/>
              <a:t>unrealistic</a:t>
            </a:r>
          </a:p>
          <a:p>
            <a:pPr lvl="1"/>
            <a:r>
              <a:rPr lang="en-US" dirty="0" smtClean="0"/>
              <a:t>Assuming 1924 to 2014 is birth year</a:t>
            </a:r>
          </a:p>
          <a:p>
            <a:pPr lvl="1"/>
            <a:r>
              <a:rPr lang="en-US" dirty="0" smtClean="0"/>
              <a:t>Allowing min age of 15 and max age of 100</a:t>
            </a:r>
          </a:p>
          <a:p>
            <a:pPr lvl="1"/>
            <a:r>
              <a:rPr lang="en-US" dirty="0" smtClean="0"/>
              <a:t>Group the reasonable age into 8 age categories with a 10-year step</a:t>
            </a:r>
          </a:p>
          <a:p>
            <a:pPr lvl="1"/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7"/>
    </mc:Choice>
    <mc:Fallback>
      <p:transition spd="slow" advTm="4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419" y="2112811"/>
            <a:ext cx="8770571" cy="3651504"/>
          </a:xfrm>
        </p:spPr>
        <p:txBody>
          <a:bodyPr/>
          <a:lstStyle/>
          <a:p>
            <a:r>
              <a:rPr lang="en-US" dirty="0" smtClean="0"/>
              <a:t>First Browser</a:t>
            </a:r>
          </a:p>
          <a:p>
            <a:pPr lvl="1"/>
            <a:r>
              <a:rPr lang="en-US" dirty="0" smtClean="0"/>
              <a:t>Select top 6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26" y="1638886"/>
            <a:ext cx="4395653" cy="45993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3203873"/>
            <a:ext cx="3205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</a:p>
          <a:p>
            <a:pPr lvl="1"/>
            <a:r>
              <a:rPr lang="en-US" altLang="zh-CN" dirty="0" smtClean="0"/>
              <a:t>Mac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desktop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countries</a:t>
            </a:r>
            <a:endParaRPr lang="en-US" altLang="zh-CN" dirty="0" smtClean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3"/>
    </mc:Choice>
    <mc:Fallback>
      <p:transition spd="slow" advTm="1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dt_diff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 date account created and date first booking</a:t>
            </a:r>
          </a:p>
          <a:p>
            <a:pPr lvl="1"/>
            <a:r>
              <a:rPr lang="en-US" dirty="0" smtClean="0"/>
              <a:t>Group the days difference into sameday_booking,2-7 days,8-30 days, 31-90 days, and &gt; 3 months</a:t>
            </a:r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70"/>
    </mc:Choice>
    <mc:Fallback>
      <p:transition spd="slow" advTm="58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4432</TotalTime>
  <Words>507</Words>
  <Application>Microsoft Macintosh PowerPoint</Application>
  <PresentationFormat>Widescreen</PresentationFormat>
  <Paragraphs>75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Schoolbook</vt:lpstr>
      <vt:lpstr>Corbel</vt:lpstr>
      <vt:lpstr>Wingdings 3</vt:lpstr>
      <vt:lpstr>Arial</vt:lpstr>
      <vt:lpstr>Feathered</vt:lpstr>
      <vt:lpstr>Capstone  Project</vt:lpstr>
      <vt:lpstr>Data Exploration</vt:lpstr>
      <vt:lpstr>Data Pre-Processing</vt:lpstr>
      <vt:lpstr>Data Pre-Processing</vt:lpstr>
      <vt:lpstr>Data Pre-Processing</vt:lpstr>
      <vt:lpstr>Data Pre-Processing</vt:lpstr>
      <vt:lpstr>Data Pre-Processing</vt:lpstr>
      <vt:lpstr>Data Pre-Processing</vt:lpstr>
      <vt:lpstr>Data Pre-Processing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Thank you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Yuran Pan</dc:creator>
  <cp:lastModifiedBy>Yuran Pan</cp:lastModifiedBy>
  <cp:revision>29</cp:revision>
  <dcterms:created xsi:type="dcterms:W3CDTF">2017-10-25T02:51:34Z</dcterms:created>
  <dcterms:modified xsi:type="dcterms:W3CDTF">2017-10-28T04:44:12Z</dcterms:modified>
</cp:coreProperties>
</file>